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69" r:id="rId4"/>
    <p:sldId id="264" r:id="rId5"/>
    <p:sldId id="258" r:id="rId6"/>
    <p:sldId id="260" r:id="rId7"/>
    <p:sldId id="261" r:id="rId8"/>
    <p:sldId id="265" r:id="rId9"/>
    <p:sldId id="262" r:id="rId10"/>
    <p:sldId id="266" r:id="rId11"/>
    <p:sldId id="263" r:id="rId12"/>
    <p:sldId id="267" r:id="rId13"/>
    <p:sldId id="270" r:id="rId14"/>
    <p:sldId id="268" r:id="rId15"/>
  </p:sldIdLst>
  <p:sldSz cx="12192000" cy="6858000"/>
  <p:notesSz cx="6889750" cy="1002188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 de Windows" initials="UdW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9D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1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0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9345FB-C1B3-409D-9D98-7CC5346CC5BF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2A1A32AE-2CB5-4604-AA1E-C4E935B515C7}">
      <dgm:prSet phldrT="[Texto]"/>
      <dgm:spPr>
        <a:solidFill>
          <a:schemeClr val="bg2"/>
        </a:solidFill>
      </dgm:spPr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Ley 7/2017</a:t>
          </a:r>
        </a:p>
        <a:p>
          <a:r>
            <a:rPr lang="es-ES" dirty="0" smtClean="0">
              <a:solidFill>
                <a:schemeClr val="tx1"/>
              </a:solidFill>
            </a:rPr>
            <a:t>(LRAL- incorpora Directiva 2013/11)</a:t>
          </a:r>
          <a:endParaRPr lang="es-ES" dirty="0">
            <a:solidFill>
              <a:schemeClr val="tx1"/>
            </a:solidFill>
          </a:endParaRPr>
        </a:p>
      </dgm:t>
    </dgm:pt>
    <dgm:pt modelId="{345DA9BB-0760-44BA-98AC-96961FD47E39}" type="parTrans" cxnId="{0DA3518F-D281-4F17-AE8A-73D6EA833486}">
      <dgm:prSet/>
      <dgm:spPr/>
      <dgm:t>
        <a:bodyPr/>
        <a:lstStyle/>
        <a:p>
          <a:endParaRPr lang="es-ES"/>
        </a:p>
      </dgm:t>
    </dgm:pt>
    <dgm:pt modelId="{6D4F65A7-48C7-4565-83FF-C85B18F60915}" type="sibTrans" cxnId="{0DA3518F-D281-4F17-AE8A-73D6EA833486}">
      <dgm:prSet/>
      <dgm:spPr/>
      <dgm:t>
        <a:bodyPr/>
        <a:lstStyle/>
        <a:p>
          <a:endParaRPr lang="es-ES"/>
        </a:p>
      </dgm:t>
    </dgm:pt>
    <dgm:pt modelId="{A753BE91-7252-4ED5-85F1-0DA6009D054A}">
      <dgm:prSet phldrT="[Texto]"/>
      <dgm:spPr/>
      <dgm:t>
        <a:bodyPr/>
        <a:lstStyle/>
        <a:p>
          <a:r>
            <a:rPr lang="es-ES" dirty="0" smtClean="0"/>
            <a:t>Importancia</a:t>
          </a:r>
        </a:p>
        <a:p>
          <a:r>
            <a:rPr lang="es-ES" dirty="0" smtClean="0"/>
            <a:t>Crucial para los consumidores</a:t>
          </a:r>
          <a:endParaRPr lang="es-ES" dirty="0"/>
        </a:p>
      </dgm:t>
    </dgm:pt>
    <dgm:pt modelId="{D9D336DB-1A31-41BC-AEFB-41C7A84B2AED}" type="parTrans" cxnId="{3DBE152E-3131-4914-9906-BC9D62C384D1}">
      <dgm:prSet/>
      <dgm:spPr/>
      <dgm:t>
        <a:bodyPr/>
        <a:lstStyle/>
        <a:p>
          <a:endParaRPr lang="es-ES"/>
        </a:p>
      </dgm:t>
    </dgm:pt>
    <dgm:pt modelId="{E31961FA-A410-47C5-B252-AE39E4782149}" type="sibTrans" cxnId="{3DBE152E-3131-4914-9906-BC9D62C384D1}">
      <dgm:prSet/>
      <dgm:spPr/>
      <dgm:t>
        <a:bodyPr/>
        <a:lstStyle/>
        <a:p>
          <a:endParaRPr lang="es-ES"/>
        </a:p>
      </dgm:t>
    </dgm:pt>
    <dgm:pt modelId="{1504A679-1529-48E7-ACD5-7B3E4EFD0189}">
      <dgm:prSet phldrT="[Texto]"/>
      <dgm:spPr/>
      <dgm:t>
        <a:bodyPr/>
        <a:lstStyle/>
        <a:p>
          <a:r>
            <a:rPr lang="es-ES" dirty="0" smtClean="0"/>
            <a:t>Antes y después en ADR financieros</a:t>
          </a:r>
        </a:p>
        <a:p>
          <a:r>
            <a:rPr lang="es-ES" dirty="0" smtClean="0"/>
            <a:t>(al menos teóricamente)</a:t>
          </a:r>
          <a:endParaRPr lang="es-ES" dirty="0"/>
        </a:p>
      </dgm:t>
    </dgm:pt>
    <dgm:pt modelId="{B8EB4075-2511-4631-92E7-CDDC8BB28337}" type="parTrans" cxnId="{B7C807C0-9015-47B8-82EC-DA8C87D1A76F}">
      <dgm:prSet/>
      <dgm:spPr/>
      <dgm:t>
        <a:bodyPr/>
        <a:lstStyle/>
        <a:p>
          <a:endParaRPr lang="es-ES"/>
        </a:p>
      </dgm:t>
    </dgm:pt>
    <dgm:pt modelId="{5E2EA40D-428A-4344-AF04-983ECD987BD6}" type="sibTrans" cxnId="{B7C807C0-9015-47B8-82EC-DA8C87D1A76F}">
      <dgm:prSet/>
      <dgm:spPr/>
      <dgm:t>
        <a:bodyPr/>
        <a:lstStyle/>
        <a:p>
          <a:endParaRPr lang="es-ES"/>
        </a:p>
      </dgm:t>
    </dgm:pt>
    <dgm:pt modelId="{795B3A7A-82F1-438A-BB6D-C10C11AB7B76}" type="pres">
      <dgm:prSet presAssocID="{1F9345FB-C1B3-409D-9D98-7CC5346CC5BF}" presName="Name0" presStyleCnt="0">
        <dgm:presLayoutVars>
          <dgm:dir/>
          <dgm:animLvl val="lvl"/>
          <dgm:resizeHandles val="exact"/>
        </dgm:presLayoutVars>
      </dgm:prSet>
      <dgm:spPr/>
    </dgm:pt>
    <dgm:pt modelId="{EEA33E3D-177D-4AD3-8C66-F246021C1998}" type="pres">
      <dgm:prSet presAssocID="{1F9345FB-C1B3-409D-9D98-7CC5346CC5BF}" presName="dummy" presStyleCnt="0"/>
      <dgm:spPr/>
    </dgm:pt>
    <dgm:pt modelId="{DA1B25FB-3DBA-48C8-9607-3365F470A531}" type="pres">
      <dgm:prSet presAssocID="{1F9345FB-C1B3-409D-9D98-7CC5346CC5BF}" presName="linH" presStyleCnt="0"/>
      <dgm:spPr/>
    </dgm:pt>
    <dgm:pt modelId="{EF0C2E3F-AFE1-4245-B198-D50E0393B033}" type="pres">
      <dgm:prSet presAssocID="{1F9345FB-C1B3-409D-9D98-7CC5346CC5BF}" presName="padding1" presStyleCnt="0"/>
      <dgm:spPr/>
    </dgm:pt>
    <dgm:pt modelId="{ABCF4B89-D93E-48FF-8CB6-639CF0C08AB0}" type="pres">
      <dgm:prSet presAssocID="{2A1A32AE-2CB5-4604-AA1E-C4E935B515C7}" presName="linV" presStyleCnt="0"/>
      <dgm:spPr/>
    </dgm:pt>
    <dgm:pt modelId="{BA6129F8-1B2E-4D53-97EB-6EC2EEBC4FFF}" type="pres">
      <dgm:prSet presAssocID="{2A1A32AE-2CB5-4604-AA1E-C4E935B515C7}" presName="spVertical1" presStyleCnt="0"/>
      <dgm:spPr/>
    </dgm:pt>
    <dgm:pt modelId="{A07310AE-AA6E-456F-92F7-F1FD1C8BF799}" type="pres">
      <dgm:prSet presAssocID="{2A1A32AE-2CB5-4604-AA1E-C4E935B515C7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15AA4A1-F2C8-4601-B1DF-C2143E22B18D}" type="pres">
      <dgm:prSet presAssocID="{2A1A32AE-2CB5-4604-AA1E-C4E935B515C7}" presName="spVertical2" presStyleCnt="0"/>
      <dgm:spPr/>
    </dgm:pt>
    <dgm:pt modelId="{4746E74D-120F-4928-BE23-FF8D62AADD49}" type="pres">
      <dgm:prSet presAssocID="{2A1A32AE-2CB5-4604-AA1E-C4E935B515C7}" presName="spVertical3" presStyleCnt="0"/>
      <dgm:spPr/>
    </dgm:pt>
    <dgm:pt modelId="{7AF5B014-4EF4-4E78-9E55-F105B7EC1755}" type="pres">
      <dgm:prSet presAssocID="{6D4F65A7-48C7-4565-83FF-C85B18F60915}" presName="space" presStyleCnt="0"/>
      <dgm:spPr/>
    </dgm:pt>
    <dgm:pt modelId="{87EE4A50-BD65-4629-911B-6CCF8B275A5D}" type="pres">
      <dgm:prSet presAssocID="{A753BE91-7252-4ED5-85F1-0DA6009D054A}" presName="linV" presStyleCnt="0"/>
      <dgm:spPr/>
    </dgm:pt>
    <dgm:pt modelId="{0FFFCC1F-1E8E-4E88-B870-98BD7F50A8A7}" type="pres">
      <dgm:prSet presAssocID="{A753BE91-7252-4ED5-85F1-0DA6009D054A}" presName="spVertical1" presStyleCnt="0"/>
      <dgm:spPr/>
    </dgm:pt>
    <dgm:pt modelId="{311385D1-A98A-4898-82EF-536FB4078301}" type="pres">
      <dgm:prSet presAssocID="{A753BE91-7252-4ED5-85F1-0DA6009D054A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DD4BEB-4D8F-4478-B746-FB82FD30877B}" type="pres">
      <dgm:prSet presAssocID="{A753BE91-7252-4ED5-85F1-0DA6009D054A}" presName="spVertical2" presStyleCnt="0"/>
      <dgm:spPr/>
    </dgm:pt>
    <dgm:pt modelId="{732D8AE2-C667-44AE-A454-D29E432DF79F}" type="pres">
      <dgm:prSet presAssocID="{A753BE91-7252-4ED5-85F1-0DA6009D054A}" presName="spVertical3" presStyleCnt="0"/>
      <dgm:spPr/>
    </dgm:pt>
    <dgm:pt modelId="{49391084-C578-4782-B38A-AC1BD84BCA08}" type="pres">
      <dgm:prSet presAssocID="{E31961FA-A410-47C5-B252-AE39E4782149}" presName="space" presStyleCnt="0"/>
      <dgm:spPr/>
    </dgm:pt>
    <dgm:pt modelId="{DAADC819-2DAB-4E56-9CB0-590475E5D9DF}" type="pres">
      <dgm:prSet presAssocID="{1504A679-1529-48E7-ACD5-7B3E4EFD0189}" presName="linV" presStyleCnt="0"/>
      <dgm:spPr/>
    </dgm:pt>
    <dgm:pt modelId="{EFBB4010-4582-4822-8D75-E869B078761F}" type="pres">
      <dgm:prSet presAssocID="{1504A679-1529-48E7-ACD5-7B3E4EFD0189}" presName="spVertical1" presStyleCnt="0"/>
      <dgm:spPr/>
    </dgm:pt>
    <dgm:pt modelId="{22E63FCA-BBF1-427C-8538-ECEA44E68C52}" type="pres">
      <dgm:prSet presAssocID="{1504A679-1529-48E7-ACD5-7B3E4EFD0189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75182D9-E4A4-4CA8-A695-9198410FB9A0}" type="pres">
      <dgm:prSet presAssocID="{1504A679-1529-48E7-ACD5-7B3E4EFD0189}" presName="spVertical2" presStyleCnt="0"/>
      <dgm:spPr/>
    </dgm:pt>
    <dgm:pt modelId="{9DA765EF-D1A9-4C46-B5DD-F9D484B04B30}" type="pres">
      <dgm:prSet presAssocID="{1504A679-1529-48E7-ACD5-7B3E4EFD0189}" presName="spVertical3" presStyleCnt="0"/>
      <dgm:spPr/>
    </dgm:pt>
    <dgm:pt modelId="{BD0AA394-95CB-4A5C-8961-286D1FBD8B8F}" type="pres">
      <dgm:prSet presAssocID="{1F9345FB-C1B3-409D-9D98-7CC5346CC5BF}" presName="padding2" presStyleCnt="0"/>
      <dgm:spPr/>
    </dgm:pt>
    <dgm:pt modelId="{3892EF5C-F2FF-410E-9DF6-340BA3474403}" type="pres">
      <dgm:prSet presAssocID="{1F9345FB-C1B3-409D-9D98-7CC5346CC5BF}" presName="negArrow" presStyleCnt="0"/>
      <dgm:spPr/>
    </dgm:pt>
    <dgm:pt modelId="{17C8616D-4B2E-4E48-8773-9DC57D44E6C9}" type="pres">
      <dgm:prSet presAssocID="{1F9345FB-C1B3-409D-9D98-7CC5346CC5BF}" presName="backgroundArrow" presStyleLbl="node1" presStyleIdx="0" presStyleCnt="1" custLinFactNeighborX="264"/>
      <dgm:spPr>
        <a:solidFill>
          <a:srgbClr val="F8F9D5"/>
        </a:solidFill>
      </dgm:spPr>
    </dgm:pt>
  </dgm:ptLst>
  <dgm:cxnLst>
    <dgm:cxn modelId="{40F66048-A1CA-4BB7-9CFF-FF4C358675BF}" type="presOf" srcId="{A753BE91-7252-4ED5-85F1-0DA6009D054A}" destId="{311385D1-A98A-4898-82EF-536FB4078301}" srcOrd="0" destOrd="0" presId="urn:microsoft.com/office/officeart/2005/8/layout/hProcess3"/>
    <dgm:cxn modelId="{0DA3518F-D281-4F17-AE8A-73D6EA833486}" srcId="{1F9345FB-C1B3-409D-9D98-7CC5346CC5BF}" destId="{2A1A32AE-2CB5-4604-AA1E-C4E935B515C7}" srcOrd="0" destOrd="0" parTransId="{345DA9BB-0760-44BA-98AC-96961FD47E39}" sibTransId="{6D4F65A7-48C7-4565-83FF-C85B18F60915}"/>
    <dgm:cxn modelId="{3DBE152E-3131-4914-9906-BC9D62C384D1}" srcId="{1F9345FB-C1B3-409D-9D98-7CC5346CC5BF}" destId="{A753BE91-7252-4ED5-85F1-0DA6009D054A}" srcOrd="1" destOrd="0" parTransId="{D9D336DB-1A31-41BC-AEFB-41C7A84B2AED}" sibTransId="{E31961FA-A410-47C5-B252-AE39E4782149}"/>
    <dgm:cxn modelId="{64E2FBD3-4975-4B15-8359-4F1B04CB40A3}" type="presOf" srcId="{1504A679-1529-48E7-ACD5-7B3E4EFD0189}" destId="{22E63FCA-BBF1-427C-8538-ECEA44E68C52}" srcOrd="0" destOrd="0" presId="urn:microsoft.com/office/officeart/2005/8/layout/hProcess3"/>
    <dgm:cxn modelId="{B7C807C0-9015-47B8-82EC-DA8C87D1A76F}" srcId="{1F9345FB-C1B3-409D-9D98-7CC5346CC5BF}" destId="{1504A679-1529-48E7-ACD5-7B3E4EFD0189}" srcOrd="2" destOrd="0" parTransId="{B8EB4075-2511-4631-92E7-CDDC8BB28337}" sibTransId="{5E2EA40D-428A-4344-AF04-983ECD987BD6}"/>
    <dgm:cxn modelId="{83B20755-38CD-4232-9D3F-7CA7A506935D}" type="presOf" srcId="{2A1A32AE-2CB5-4604-AA1E-C4E935B515C7}" destId="{A07310AE-AA6E-456F-92F7-F1FD1C8BF799}" srcOrd="0" destOrd="0" presId="urn:microsoft.com/office/officeart/2005/8/layout/hProcess3"/>
    <dgm:cxn modelId="{38405308-DDA1-4879-96C9-6C621CA44276}" type="presOf" srcId="{1F9345FB-C1B3-409D-9D98-7CC5346CC5BF}" destId="{795B3A7A-82F1-438A-BB6D-C10C11AB7B76}" srcOrd="0" destOrd="0" presId="urn:microsoft.com/office/officeart/2005/8/layout/hProcess3"/>
    <dgm:cxn modelId="{E21CA113-1805-4D31-998C-A52A43C46728}" type="presParOf" srcId="{795B3A7A-82F1-438A-BB6D-C10C11AB7B76}" destId="{EEA33E3D-177D-4AD3-8C66-F246021C1998}" srcOrd="0" destOrd="0" presId="urn:microsoft.com/office/officeart/2005/8/layout/hProcess3"/>
    <dgm:cxn modelId="{CD01713A-32D0-4471-975E-D070BFB0A9CC}" type="presParOf" srcId="{795B3A7A-82F1-438A-BB6D-C10C11AB7B76}" destId="{DA1B25FB-3DBA-48C8-9607-3365F470A531}" srcOrd="1" destOrd="0" presId="urn:microsoft.com/office/officeart/2005/8/layout/hProcess3"/>
    <dgm:cxn modelId="{B521C76D-9DFF-44CC-B7E2-65BEBB7D795D}" type="presParOf" srcId="{DA1B25FB-3DBA-48C8-9607-3365F470A531}" destId="{EF0C2E3F-AFE1-4245-B198-D50E0393B033}" srcOrd="0" destOrd="0" presId="urn:microsoft.com/office/officeart/2005/8/layout/hProcess3"/>
    <dgm:cxn modelId="{C1B92C5E-3BE6-4C5D-8CFA-347F7CBBBD93}" type="presParOf" srcId="{DA1B25FB-3DBA-48C8-9607-3365F470A531}" destId="{ABCF4B89-D93E-48FF-8CB6-639CF0C08AB0}" srcOrd="1" destOrd="0" presId="urn:microsoft.com/office/officeart/2005/8/layout/hProcess3"/>
    <dgm:cxn modelId="{6C5A0560-5FD7-46DF-8E80-65D122B24791}" type="presParOf" srcId="{ABCF4B89-D93E-48FF-8CB6-639CF0C08AB0}" destId="{BA6129F8-1B2E-4D53-97EB-6EC2EEBC4FFF}" srcOrd="0" destOrd="0" presId="urn:microsoft.com/office/officeart/2005/8/layout/hProcess3"/>
    <dgm:cxn modelId="{F93AAEA0-65B1-462C-96F7-C81BB9E50F09}" type="presParOf" srcId="{ABCF4B89-D93E-48FF-8CB6-639CF0C08AB0}" destId="{A07310AE-AA6E-456F-92F7-F1FD1C8BF799}" srcOrd="1" destOrd="0" presId="urn:microsoft.com/office/officeart/2005/8/layout/hProcess3"/>
    <dgm:cxn modelId="{FF6C82E5-EBBB-4DD2-AC52-71B211F0B182}" type="presParOf" srcId="{ABCF4B89-D93E-48FF-8CB6-639CF0C08AB0}" destId="{515AA4A1-F2C8-4601-B1DF-C2143E22B18D}" srcOrd="2" destOrd="0" presId="urn:microsoft.com/office/officeart/2005/8/layout/hProcess3"/>
    <dgm:cxn modelId="{A9EC4B89-A144-4915-8681-1FDD933FA4CE}" type="presParOf" srcId="{ABCF4B89-D93E-48FF-8CB6-639CF0C08AB0}" destId="{4746E74D-120F-4928-BE23-FF8D62AADD49}" srcOrd="3" destOrd="0" presId="urn:microsoft.com/office/officeart/2005/8/layout/hProcess3"/>
    <dgm:cxn modelId="{89DDAC4A-26C9-4667-88E4-F57759FE0311}" type="presParOf" srcId="{DA1B25FB-3DBA-48C8-9607-3365F470A531}" destId="{7AF5B014-4EF4-4E78-9E55-F105B7EC1755}" srcOrd="2" destOrd="0" presId="urn:microsoft.com/office/officeart/2005/8/layout/hProcess3"/>
    <dgm:cxn modelId="{2C358736-9589-485C-A35B-98E7725AA860}" type="presParOf" srcId="{DA1B25FB-3DBA-48C8-9607-3365F470A531}" destId="{87EE4A50-BD65-4629-911B-6CCF8B275A5D}" srcOrd="3" destOrd="0" presId="urn:microsoft.com/office/officeart/2005/8/layout/hProcess3"/>
    <dgm:cxn modelId="{574565B9-5DB1-425D-92F1-55DC7BB90E93}" type="presParOf" srcId="{87EE4A50-BD65-4629-911B-6CCF8B275A5D}" destId="{0FFFCC1F-1E8E-4E88-B870-98BD7F50A8A7}" srcOrd="0" destOrd="0" presId="urn:microsoft.com/office/officeart/2005/8/layout/hProcess3"/>
    <dgm:cxn modelId="{E1757604-9807-45BD-95D0-C9BC177BDD0D}" type="presParOf" srcId="{87EE4A50-BD65-4629-911B-6CCF8B275A5D}" destId="{311385D1-A98A-4898-82EF-536FB4078301}" srcOrd="1" destOrd="0" presId="urn:microsoft.com/office/officeart/2005/8/layout/hProcess3"/>
    <dgm:cxn modelId="{42A5B4CE-DFC3-4946-916E-8203E7FA8912}" type="presParOf" srcId="{87EE4A50-BD65-4629-911B-6CCF8B275A5D}" destId="{4EDD4BEB-4D8F-4478-B746-FB82FD30877B}" srcOrd="2" destOrd="0" presId="urn:microsoft.com/office/officeart/2005/8/layout/hProcess3"/>
    <dgm:cxn modelId="{DC474CBC-B352-4DA0-8D96-4571A706A252}" type="presParOf" srcId="{87EE4A50-BD65-4629-911B-6CCF8B275A5D}" destId="{732D8AE2-C667-44AE-A454-D29E432DF79F}" srcOrd="3" destOrd="0" presId="urn:microsoft.com/office/officeart/2005/8/layout/hProcess3"/>
    <dgm:cxn modelId="{D57293AA-3EAA-4469-91CD-A879342085F4}" type="presParOf" srcId="{DA1B25FB-3DBA-48C8-9607-3365F470A531}" destId="{49391084-C578-4782-B38A-AC1BD84BCA08}" srcOrd="4" destOrd="0" presId="urn:microsoft.com/office/officeart/2005/8/layout/hProcess3"/>
    <dgm:cxn modelId="{D4B3CD10-256F-4DE0-9173-40A5A3F8717A}" type="presParOf" srcId="{DA1B25FB-3DBA-48C8-9607-3365F470A531}" destId="{DAADC819-2DAB-4E56-9CB0-590475E5D9DF}" srcOrd="5" destOrd="0" presId="urn:microsoft.com/office/officeart/2005/8/layout/hProcess3"/>
    <dgm:cxn modelId="{CC7E3226-FEBA-41CE-AEAE-425C6D7F9D5C}" type="presParOf" srcId="{DAADC819-2DAB-4E56-9CB0-590475E5D9DF}" destId="{EFBB4010-4582-4822-8D75-E869B078761F}" srcOrd="0" destOrd="0" presId="urn:microsoft.com/office/officeart/2005/8/layout/hProcess3"/>
    <dgm:cxn modelId="{77163410-98EB-45C1-AF66-1AA0DF24DA4A}" type="presParOf" srcId="{DAADC819-2DAB-4E56-9CB0-590475E5D9DF}" destId="{22E63FCA-BBF1-427C-8538-ECEA44E68C52}" srcOrd="1" destOrd="0" presId="urn:microsoft.com/office/officeart/2005/8/layout/hProcess3"/>
    <dgm:cxn modelId="{4C5DF6FB-E0FA-40FA-99E8-CE2A5557268F}" type="presParOf" srcId="{DAADC819-2DAB-4E56-9CB0-590475E5D9DF}" destId="{E75182D9-E4A4-4CA8-A695-9198410FB9A0}" srcOrd="2" destOrd="0" presId="urn:microsoft.com/office/officeart/2005/8/layout/hProcess3"/>
    <dgm:cxn modelId="{42BACC21-4B8C-4373-A012-6427160902DE}" type="presParOf" srcId="{DAADC819-2DAB-4E56-9CB0-590475E5D9DF}" destId="{9DA765EF-D1A9-4C46-B5DD-F9D484B04B30}" srcOrd="3" destOrd="0" presId="urn:microsoft.com/office/officeart/2005/8/layout/hProcess3"/>
    <dgm:cxn modelId="{A6D7AC45-F541-435F-B460-D7FF25624469}" type="presParOf" srcId="{DA1B25FB-3DBA-48C8-9607-3365F470A531}" destId="{BD0AA394-95CB-4A5C-8961-286D1FBD8B8F}" srcOrd="6" destOrd="0" presId="urn:microsoft.com/office/officeart/2005/8/layout/hProcess3"/>
    <dgm:cxn modelId="{EE0FD3BE-C890-46C9-AD14-61E9AE2DCDE7}" type="presParOf" srcId="{DA1B25FB-3DBA-48C8-9607-3365F470A531}" destId="{3892EF5C-F2FF-410E-9DF6-340BA3474403}" srcOrd="7" destOrd="0" presId="urn:microsoft.com/office/officeart/2005/8/layout/hProcess3"/>
    <dgm:cxn modelId="{2B0DAB52-66E3-42F3-8D5C-2D1E2468CF6E}" type="presParOf" srcId="{DA1B25FB-3DBA-48C8-9607-3365F470A531}" destId="{17C8616D-4B2E-4E48-8773-9DC57D44E6C9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C8616D-4B2E-4E48-8773-9DC57D44E6C9}">
      <dsp:nvSpPr>
        <dsp:cNvPr id="0" name=""/>
        <dsp:cNvSpPr/>
      </dsp:nvSpPr>
      <dsp:spPr>
        <a:xfrm>
          <a:off x="0" y="180465"/>
          <a:ext cx="10590561" cy="4079202"/>
        </a:xfrm>
        <a:prstGeom prst="rightArrow">
          <a:avLst/>
        </a:prstGeom>
        <a:solidFill>
          <a:srgbClr val="F8F9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63FCA-BBF1-427C-8538-ECEA44E68C52}">
      <dsp:nvSpPr>
        <dsp:cNvPr id="0" name=""/>
        <dsp:cNvSpPr/>
      </dsp:nvSpPr>
      <dsp:spPr>
        <a:xfrm>
          <a:off x="6979531" y="1200266"/>
          <a:ext cx="2551973" cy="2039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0" rIns="0" bIns="2540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Antes y después en ADR financieros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(al menos teóricamente)</a:t>
          </a:r>
          <a:endParaRPr lang="es-ES" sz="2500" kern="1200" dirty="0"/>
        </a:p>
      </dsp:txBody>
      <dsp:txXfrm>
        <a:off x="6979531" y="1200266"/>
        <a:ext cx="2551973" cy="2039601"/>
      </dsp:txXfrm>
    </dsp:sp>
    <dsp:sp modelId="{311385D1-A98A-4898-82EF-536FB4078301}">
      <dsp:nvSpPr>
        <dsp:cNvPr id="0" name=""/>
        <dsp:cNvSpPr/>
      </dsp:nvSpPr>
      <dsp:spPr>
        <a:xfrm>
          <a:off x="3917163" y="1200266"/>
          <a:ext cx="2551973" cy="2039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0" rIns="0" bIns="2540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Importancia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Crucial para los consumidores</a:t>
          </a:r>
          <a:endParaRPr lang="es-ES" sz="2500" kern="1200" dirty="0"/>
        </a:p>
      </dsp:txBody>
      <dsp:txXfrm>
        <a:off x="3917163" y="1200266"/>
        <a:ext cx="2551973" cy="2039601"/>
      </dsp:txXfrm>
    </dsp:sp>
    <dsp:sp modelId="{A07310AE-AA6E-456F-92F7-F1FD1C8BF799}">
      <dsp:nvSpPr>
        <dsp:cNvPr id="0" name=""/>
        <dsp:cNvSpPr/>
      </dsp:nvSpPr>
      <dsp:spPr>
        <a:xfrm>
          <a:off x="854794" y="1200266"/>
          <a:ext cx="2551973" cy="2039601"/>
        </a:xfrm>
        <a:prstGeom prst="rect">
          <a:avLst/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0" rIns="0" bIns="2540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>
              <a:solidFill>
                <a:schemeClr val="tx1"/>
              </a:solidFill>
            </a:rPr>
            <a:t>Ley 7/2017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>
              <a:solidFill>
                <a:schemeClr val="tx1"/>
              </a:solidFill>
            </a:rPr>
            <a:t>(LRAL- incorpora Directiva 2013/11)</a:t>
          </a:r>
          <a:endParaRPr lang="es-ES" sz="2500" kern="1200" dirty="0">
            <a:solidFill>
              <a:schemeClr val="tx1"/>
            </a:solidFill>
          </a:endParaRPr>
        </a:p>
      </dsp:txBody>
      <dsp:txXfrm>
        <a:off x="854794" y="1200266"/>
        <a:ext cx="2551973" cy="20396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02597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F18C0E00-6CC2-4BF7-B1BA-175DEB2A2F92}" type="datetimeFigureOut">
              <a:rPr lang="es-ES" smtClean="0"/>
              <a:t>10/11/2018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02597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D4EE4A9D-CCB8-435B-833B-B46F94BABC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59325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4D71CB88-5B0A-4902-BA46-34278A87091A}" type="datetimeFigureOut">
              <a:rPr lang="es-ES" smtClean="0"/>
              <a:t>10/11/2018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E066D963-78B3-43F5-8AAD-167ADA091C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4238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01BC1-F67A-47A5-932F-106FB18FC378}" type="datetime1">
              <a:rPr lang="es-ES" smtClean="0"/>
              <a:t>10/11/2018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2203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91EF-FB5A-4262-AAD4-4F5F68275CC3}" type="datetime1">
              <a:rPr lang="es-ES" smtClean="0"/>
              <a:t>10/11/2018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2102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0923-2DDF-4D01-B321-FAE7F5117583}" type="datetime1">
              <a:rPr lang="es-ES" smtClean="0"/>
              <a:t>10/11/2018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4052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B8600-96A9-49D3-A274-ACC03C1287C8}" type="datetime1">
              <a:rPr lang="es-ES" smtClean="0"/>
              <a:t>10/11/2018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9530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87CF-DF7A-489F-A602-68CF6D7C95FC}" type="datetime1">
              <a:rPr lang="es-ES" smtClean="0"/>
              <a:t>10/11/2018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8287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81C1-9B4B-4FFE-9A7B-FED30478DB3B}" type="datetime1">
              <a:rPr lang="es-ES" smtClean="0"/>
              <a:t>10/11/2018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8259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99417-ACB5-4CE6-A303-F79CDFDF59AA}" type="datetime1">
              <a:rPr lang="es-ES" smtClean="0"/>
              <a:t>10/11/2018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5671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A83F-7C76-4A69-A4F2-B136DF830CA6}" type="datetime1">
              <a:rPr lang="es-ES" smtClean="0"/>
              <a:t>10/11/2018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08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CCD6F-BDAE-4629-8A55-0D2B8FA8B774}" type="datetime1">
              <a:rPr lang="es-ES" smtClean="0"/>
              <a:t>10/11/2018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2623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84F55-B0CB-41CE-9B4C-C9D61472C1A9}" type="datetime1">
              <a:rPr lang="es-ES" smtClean="0"/>
              <a:t>10/11/2018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5453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FBB6B-BC0C-4225-AE4B-2E2441EB8E01}" type="datetime1">
              <a:rPr lang="es-ES" smtClean="0"/>
              <a:t>10/11/2018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3665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95E0A-3E98-432E-B6B2-AA5C86FF7D43}" type="datetime1">
              <a:rPr lang="es-ES" smtClean="0"/>
              <a:t>10/11/2018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D9534-D4C8-4E9E-BA8C-97277A0CC1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691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icongresotricontinentalmediacion.ulpgc.es/images/slider/LasPalma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944" y="393025"/>
            <a:ext cx="4773168" cy="150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icongresotricontinentalmediacion.ulpgc.es/images/imgGenericas/CiudadJustici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94" y="1540118"/>
            <a:ext cx="3333750" cy="258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ipse 4"/>
          <p:cNvSpPr/>
          <p:nvPr/>
        </p:nvSpPr>
        <p:spPr>
          <a:xfrm>
            <a:off x="6786372" y="2185025"/>
            <a:ext cx="3648456" cy="189280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solidFill>
                  <a:schemeClr val="tx1"/>
                </a:solidFill>
              </a:rPr>
              <a:t>Mediación civil y mercantil</a:t>
            </a:r>
            <a:endParaRPr lang="es-ES" sz="2800" dirty="0">
              <a:solidFill>
                <a:schemeClr val="tx1"/>
              </a:solidFill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675895" y="138546"/>
            <a:ext cx="5493996" cy="14015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Congreso Atlántico </a:t>
            </a:r>
            <a:r>
              <a:rPr lang="es-E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Tricontinental</a:t>
            </a:r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Mediación. Mediación y Convivencia: SÍ y MÁS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960120" y="4518015"/>
            <a:ext cx="10222992" cy="13981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“Vías extrajudiciales de protección de inversores no profesionales: </a:t>
            </a:r>
            <a:r>
              <a:rPr lang="es-ES_tradnl" sz="2800" b="1" dirty="0" smtClean="0">
                <a:solidFill>
                  <a:schemeClr val="tx1"/>
                </a:solidFill>
              </a:rPr>
              <a:t>Actualidad/tendencias”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009643" y="6193410"/>
            <a:ext cx="4229383" cy="664590"/>
          </a:xfrm>
        </p:spPr>
        <p:txBody>
          <a:bodyPr/>
          <a:lstStyle/>
          <a:p>
            <a:r>
              <a:rPr lang="es-ES" dirty="0" smtClean="0"/>
              <a:t>Rosalía </a:t>
            </a:r>
            <a:r>
              <a:rPr lang="es-ES" dirty="0" err="1" smtClean="0"/>
              <a:t>Estupiñán</a:t>
            </a:r>
            <a:r>
              <a:rPr lang="es-ES" dirty="0" smtClean="0"/>
              <a:t> Cáceres/Beatriz </a:t>
            </a:r>
            <a:r>
              <a:rPr lang="es-ES" dirty="0" err="1" smtClean="0"/>
              <a:t>Fonticiella</a:t>
            </a:r>
            <a:r>
              <a:rPr lang="es-ES" dirty="0" smtClean="0"/>
              <a:t> Hernández   </a:t>
            </a:r>
            <a:r>
              <a:rPr lang="es-ES" dirty="0" err="1" smtClean="0"/>
              <a:t>Pyto</a:t>
            </a:r>
            <a:r>
              <a:rPr lang="es-ES" dirty="0" smtClean="0"/>
              <a:t> I+D La CNMV y la tutela del inversor minorista: explorando nuevas posibilidades (DER 2015/67119r)</a:t>
            </a:r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672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2</a:t>
            </a:fld>
            <a:endParaRPr lang="es-ES"/>
          </a:p>
        </p:txBody>
      </p:sp>
      <p:sp>
        <p:nvSpPr>
          <p:cNvPr id="4" name="Rectángulo redondeado 3"/>
          <p:cNvSpPr/>
          <p:nvPr/>
        </p:nvSpPr>
        <p:spPr>
          <a:xfrm>
            <a:off x="4969164" y="443345"/>
            <a:ext cx="4581236" cy="33531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 sector financiero comprende</a:t>
            </a:r>
          </a:p>
          <a:p>
            <a:pPr algn="ctr"/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Bancario  Seguros 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Inversión</a:t>
            </a:r>
          </a:p>
          <a:p>
            <a:pPr algn="ctr"/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11" descr="C:\Users\rosalia\AppData\Local\Microsoft\Windows\INetCache\IE\LGYKB669\foto_pregunta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94" y="2404188"/>
            <a:ext cx="3667126" cy="431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lamada ovalada 5"/>
          <p:cNvSpPr/>
          <p:nvPr/>
        </p:nvSpPr>
        <p:spPr>
          <a:xfrm>
            <a:off x="516890" y="205740"/>
            <a:ext cx="3975100" cy="2467610"/>
          </a:xfrm>
          <a:prstGeom prst="wedgeEllipseCallout">
            <a:avLst>
              <a:gd name="adj1" fmla="val -21939"/>
              <a:gd name="adj2" fmla="val 8751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Vías</a:t>
            </a:r>
            <a:r>
              <a:rPr lang="es-E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extrajudiciales de resolución de conflictos </a:t>
            </a:r>
          </a:p>
          <a:p>
            <a:pPr algn="ctr">
              <a:defRPr/>
            </a:pPr>
            <a:r>
              <a:rPr lang="es-E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¿en el sector </a:t>
            </a:r>
            <a:r>
              <a:rPr lang="es-E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financiero</a:t>
            </a:r>
            <a:r>
              <a:rPr lang="es-E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Conector recto de flecha 7"/>
          <p:cNvCxnSpPr/>
          <p:nvPr/>
        </p:nvCxnSpPr>
        <p:spPr>
          <a:xfrm flipH="1">
            <a:off x="5608320" y="1642285"/>
            <a:ext cx="975360" cy="602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H="1">
            <a:off x="7241123" y="1642285"/>
            <a:ext cx="1905" cy="602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>
            <a:off x="7783196" y="1660315"/>
            <a:ext cx="906780" cy="602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Elipse 20"/>
          <p:cNvSpPr/>
          <p:nvPr/>
        </p:nvSpPr>
        <p:spPr>
          <a:xfrm>
            <a:off x="6046808" y="4217978"/>
            <a:ext cx="3935392" cy="153943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Sistemas extrajudiciales: </a:t>
            </a:r>
            <a:r>
              <a:rPr lang="es-ES" sz="2400" b="1" dirty="0" smtClean="0"/>
              <a:t>ADR= RAL </a:t>
            </a:r>
            <a:r>
              <a:rPr lang="es-ES" dirty="0" smtClean="0"/>
              <a:t>(Resolución Alternativa de litigios)</a:t>
            </a:r>
            <a:endParaRPr lang="es-ES" dirty="0"/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3556000" y="1439545"/>
            <a:ext cx="2225964" cy="32525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 flipV="1">
            <a:off x="3340675" y="1514764"/>
            <a:ext cx="2377066" cy="8574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10090568" y="443344"/>
            <a:ext cx="18428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inversores- </a:t>
            </a:r>
            <a:r>
              <a:rPr lang="es-ES" dirty="0"/>
              <a:t>consumidores y no consumidores-</a:t>
            </a:r>
          </a:p>
        </p:txBody>
      </p:sp>
    </p:spTree>
    <p:extLst>
      <p:ext uri="{BB962C8B-B14F-4D97-AF65-F5344CB8AC3E}">
        <p14:creationId xmlns:p14="http://schemas.microsoft.com/office/powerpoint/2010/main" val="388565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3</a:t>
            </a:fld>
            <a:endParaRPr lang="es-ES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853760636"/>
              </p:ext>
            </p:extLst>
          </p:nvPr>
        </p:nvGraphicFramePr>
        <p:xfrm>
          <a:off x="465365" y="1738993"/>
          <a:ext cx="10590562" cy="4440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Rectángulo"/>
          <p:cNvSpPr/>
          <p:nvPr/>
        </p:nvSpPr>
        <p:spPr>
          <a:xfrm>
            <a:off x="2718708" y="971545"/>
            <a:ext cx="7274379" cy="6694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solidFill>
                  <a:schemeClr val="tx1"/>
                </a:solidFill>
              </a:rPr>
              <a:t>Reclamante: inversor -</a:t>
            </a:r>
            <a:r>
              <a:rPr lang="es-ES" sz="2800" b="1" dirty="0" smtClean="0">
                <a:solidFill>
                  <a:schemeClr val="tx1"/>
                </a:solidFill>
              </a:rPr>
              <a:t>consumidor</a:t>
            </a:r>
            <a:endParaRPr lang="es-E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93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4</a:t>
            </a:fld>
            <a:endParaRPr lang="es-ES"/>
          </a:p>
        </p:txBody>
      </p:sp>
      <p:sp>
        <p:nvSpPr>
          <p:cNvPr id="4" name="Llamada ovalada 3"/>
          <p:cNvSpPr/>
          <p:nvPr/>
        </p:nvSpPr>
        <p:spPr>
          <a:xfrm>
            <a:off x="3764150" y="310950"/>
            <a:ext cx="4201610" cy="1966886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Mi propósito es examinar  el marco jurídico presente y futuro  de los Sistemas extrajudiciales- ADR- en el sector financiero-inversor</a:t>
            </a:r>
          </a:p>
          <a:p>
            <a:pPr algn="ctr"/>
            <a:r>
              <a:rPr lang="es-ES" b="1" u="sng" dirty="0" smtClean="0"/>
              <a:t>Aspectos básicos</a:t>
            </a:r>
            <a:endParaRPr lang="es-ES" b="1" u="sng" dirty="0"/>
          </a:p>
        </p:txBody>
      </p:sp>
      <p:sp>
        <p:nvSpPr>
          <p:cNvPr id="6" name="Doble onda 5"/>
          <p:cNvSpPr/>
          <p:nvPr/>
        </p:nvSpPr>
        <p:spPr>
          <a:xfrm>
            <a:off x="8535364" y="547007"/>
            <a:ext cx="3236089" cy="2130879"/>
          </a:xfrm>
          <a:prstGeom prst="doubleWave">
            <a:avLst>
              <a:gd name="adj1" fmla="val 6250"/>
              <a:gd name="adj2" fmla="val -1009"/>
            </a:avLst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es-ES" dirty="0" smtClean="0"/>
              <a:t>Centrándome en inversores- consumidores y no consumidores-</a:t>
            </a:r>
          </a:p>
          <a:p>
            <a:pPr marL="285750" indent="-285750" algn="ctr">
              <a:buFontTx/>
              <a:buChar char="-"/>
            </a:pPr>
            <a:r>
              <a:rPr lang="es-ES" dirty="0" smtClean="0"/>
              <a:t>Aplicable  en sector bancario y de seguros</a:t>
            </a:r>
            <a:endParaRPr lang="es-ES" dirty="0"/>
          </a:p>
        </p:txBody>
      </p:sp>
      <p:pic>
        <p:nvPicPr>
          <p:cNvPr id="2050" name="Picture 2" descr="Resultado de imagen de imÃ¡genes de sistemas extrajudiciales de resoluciÃ³n de conflic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60" y="3615406"/>
            <a:ext cx="5463250" cy="260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de imÃ¡genes de sistemas extrajudiciales de resoluciÃ³n de conflic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73" y="447641"/>
            <a:ext cx="2892667" cy="127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n de imÃ¡genes de sistemas extrajudiciales de resoluciÃ³n de conflict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856" y="3592199"/>
            <a:ext cx="3727048" cy="258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79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5</a:t>
            </a:fld>
            <a:endParaRPr lang="es-ES"/>
          </a:p>
        </p:txBody>
      </p:sp>
      <p:sp>
        <p:nvSpPr>
          <p:cNvPr id="4" name="Rectángulo redondeado 3"/>
          <p:cNvSpPr/>
          <p:nvPr/>
        </p:nvSpPr>
        <p:spPr>
          <a:xfrm>
            <a:off x="3851910" y="1405890"/>
            <a:ext cx="4880610" cy="18118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¿Está regulada una mediación y/o un arbitraje específico financiero?</a:t>
            </a:r>
          </a:p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C:\Users\rosalia\AppData\Local\Microsoft\Windows\INetCache\IE\NAKUGA9P\네이버%20검색누락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28" y="625032"/>
            <a:ext cx="2812648" cy="4826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ipse 6"/>
          <p:cNvSpPr/>
          <p:nvPr/>
        </p:nvSpPr>
        <p:spPr>
          <a:xfrm>
            <a:off x="9328947" y="1175657"/>
            <a:ext cx="2589979" cy="333350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i="1" dirty="0" smtClean="0"/>
              <a:t>DE IURE</a:t>
            </a:r>
            <a:r>
              <a:rPr lang="es-ES" dirty="0" smtClean="0"/>
              <a:t> pero NO DE FACTO el </a:t>
            </a:r>
            <a:r>
              <a:rPr lang="es-ES" b="1" u="sng" dirty="0" smtClean="0"/>
              <a:t>consumidor financiero </a:t>
            </a:r>
            <a:r>
              <a:rPr lang="es-ES" dirty="0" smtClean="0"/>
              <a:t>podría acudir al arbitraje de consumo</a:t>
            </a:r>
            <a:endParaRPr lang="es-ES" dirty="0"/>
          </a:p>
        </p:txBody>
      </p:sp>
      <p:sp>
        <p:nvSpPr>
          <p:cNvPr id="8" name="Rectángulo redondeado 7"/>
          <p:cNvSpPr/>
          <p:nvPr/>
        </p:nvSpPr>
        <p:spPr>
          <a:xfrm>
            <a:off x="3851909" y="3831221"/>
            <a:ext cx="4990011" cy="193276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¿CÚAL ES EL  ADR REGULADO específicamente EN EL ÁMBITO FINANCIERO?</a:t>
            </a:r>
          </a:p>
          <a:p>
            <a:pPr algn="ctr"/>
            <a:r>
              <a:rPr lang="es-ES" b="1" u="sng" dirty="0" smtClean="0"/>
              <a:t>El institucional</a:t>
            </a:r>
            <a:endParaRPr lang="es-ES" b="1" u="sng" dirty="0"/>
          </a:p>
        </p:txBody>
      </p:sp>
      <p:sp>
        <p:nvSpPr>
          <p:cNvPr id="5" name="4 Rectángulo redondeado"/>
          <p:cNvSpPr/>
          <p:nvPr/>
        </p:nvSpPr>
        <p:spPr>
          <a:xfrm>
            <a:off x="3851910" y="293914"/>
            <a:ext cx="4880610" cy="88174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¿Hay </a:t>
            </a:r>
            <a:r>
              <a:rPr lang="es-ES" dirty="0">
                <a:solidFill>
                  <a:schemeClr val="tx1"/>
                </a:solidFill>
              </a:rPr>
              <a:t>varios  ADR en el Sector </a:t>
            </a:r>
            <a:r>
              <a:rPr lang="es-ES" dirty="0" smtClean="0">
                <a:solidFill>
                  <a:schemeClr val="tx1"/>
                </a:solidFill>
              </a:rPr>
              <a:t>financiero?</a:t>
            </a:r>
            <a:endParaRPr lang="es-ES" dirty="0">
              <a:solidFill>
                <a:schemeClr val="tx1"/>
              </a:solidFill>
            </a:endParaRPr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8841921" y="2311826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92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6</a:t>
            </a:fld>
            <a:endParaRPr lang="es-ES"/>
          </a:p>
        </p:txBody>
      </p:sp>
      <p:pic>
        <p:nvPicPr>
          <p:cNvPr id="4" name="Imagen 3" descr="Resultado de imagen de imagen del Banco de EspaÃ±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09" y="2586052"/>
            <a:ext cx="2028177" cy="2811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Resultado de imagen de imÃ¡genees d e la CNMV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464" y="2584410"/>
            <a:ext cx="2291787" cy="2811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Resultado de imagen de imagen de la DGSF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529" y="2586052"/>
            <a:ext cx="1852502" cy="28111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Explosión 2 6"/>
          <p:cNvSpPr/>
          <p:nvPr/>
        </p:nvSpPr>
        <p:spPr>
          <a:xfrm>
            <a:off x="2849336" y="173620"/>
            <a:ext cx="4498521" cy="1173487"/>
          </a:xfrm>
          <a:prstGeom prst="irregularSeal2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Servicios de Reclamaciones</a:t>
            </a:r>
            <a:endParaRPr lang="es-ES" dirty="0"/>
          </a:p>
        </p:txBody>
      </p:sp>
      <p:cxnSp>
        <p:nvCxnSpPr>
          <p:cNvPr id="10" name="Conector recto de flecha 9"/>
          <p:cNvCxnSpPr/>
          <p:nvPr/>
        </p:nvCxnSpPr>
        <p:spPr>
          <a:xfrm flipH="1">
            <a:off x="2488558" y="1435261"/>
            <a:ext cx="1365812" cy="810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>
            <a:off x="5463251" y="1435261"/>
            <a:ext cx="23149" cy="810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>
            <a:off x="6236997" y="1489724"/>
            <a:ext cx="995423" cy="740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7 Pergamino horizontal"/>
          <p:cNvSpPr/>
          <p:nvPr/>
        </p:nvSpPr>
        <p:spPr>
          <a:xfrm>
            <a:off x="8237763" y="2030514"/>
            <a:ext cx="3796393" cy="4157850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es-ES" b="1" dirty="0" smtClean="0">
                <a:solidFill>
                  <a:schemeClr val="tx1"/>
                </a:solidFill>
              </a:rPr>
              <a:t>Artículo 30 </a:t>
            </a:r>
            <a:r>
              <a:rPr lang="es-ES" dirty="0" smtClean="0">
                <a:solidFill>
                  <a:schemeClr val="tx1"/>
                </a:solidFill>
              </a:rPr>
              <a:t>LMRSF  (</a:t>
            </a:r>
            <a:r>
              <a:rPr lang="es-ES" b="1" dirty="0">
                <a:solidFill>
                  <a:schemeClr val="tx1"/>
                </a:solidFill>
              </a:rPr>
              <a:t>Ley 44/2002 </a:t>
            </a:r>
            <a:r>
              <a:rPr lang="es-ES" dirty="0">
                <a:solidFill>
                  <a:schemeClr val="tx1"/>
                </a:solidFill>
              </a:rPr>
              <a:t>y </a:t>
            </a:r>
            <a:r>
              <a:rPr lang="es-ES" b="1" dirty="0">
                <a:solidFill>
                  <a:schemeClr val="tx1"/>
                </a:solidFill>
              </a:rPr>
              <a:t>Orden ECC 2502/ </a:t>
            </a:r>
            <a:r>
              <a:rPr lang="es-ES" b="1" dirty="0" smtClean="0">
                <a:solidFill>
                  <a:schemeClr val="tx1"/>
                </a:solidFill>
              </a:rPr>
              <a:t>2012</a:t>
            </a:r>
            <a:r>
              <a:rPr lang="es-ES" dirty="0" smtClean="0">
                <a:solidFill>
                  <a:schemeClr val="tx1"/>
                </a:solidFill>
              </a:rPr>
              <a:t>)</a:t>
            </a:r>
          </a:p>
          <a:p>
            <a:pPr marL="285750" indent="-285750" algn="ctr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s-ES" dirty="0">
                <a:solidFill>
                  <a:schemeClr val="tx1"/>
                </a:solidFill>
              </a:rPr>
              <a:t>LRAL (</a:t>
            </a:r>
            <a:r>
              <a:rPr lang="es-ES" b="1" dirty="0">
                <a:solidFill>
                  <a:schemeClr val="tx1"/>
                </a:solidFill>
              </a:rPr>
              <a:t>Ley 7/2017</a:t>
            </a:r>
            <a:r>
              <a:rPr lang="es-ES" dirty="0">
                <a:solidFill>
                  <a:schemeClr val="tx1"/>
                </a:solidFill>
              </a:rPr>
              <a:t>, incorpora Directiva 2013/11/EU</a:t>
            </a:r>
            <a:r>
              <a:rPr lang="es-ES" dirty="0" smtClean="0">
                <a:solidFill>
                  <a:schemeClr val="tx1"/>
                </a:solidFill>
              </a:rPr>
              <a:t>) </a:t>
            </a:r>
            <a:r>
              <a:rPr lang="es-ES" b="1" dirty="0" smtClean="0">
                <a:solidFill>
                  <a:schemeClr val="tx1"/>
                </a:solidFill>
              </a:rPr>
              <a:t>sólo aplicable a los consumidores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8588829" y="522515"/>
            <a:ext cx="2906485" cy="62865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MARCO JURÍDICO VIGENTE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11 Flecha curvada hacia la derecha"/>
          <p:cNvSpPr/>
          <p:nvPr/>
        </p:nvSpPr>
        <p:spPr>
          <a:xfrm>
            <a:off x="7347857" y="836840"/>
            <a:ext cx="731520" cy="1530477"/>
          </a:xfrm>
          <a:prstGeom prst="curved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274618" y="5708073"/>
            <a:ext cx="5957802" cy="3509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ADR sectorial institucional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99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7</a:t>
            </a:fld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613458" y="1932971"/>
            <a:ext cx="2523281" cy="19676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ADR INSTITUCIONAL FINANCIERO VIGENTE</a:t>
            </a:r>
            <a:endParaRPr lang="es-ES" b="1" dirty="0"/>
          </a:p>
        </p:txBody>
      </p:sp>
      <p:cxnSp>
        <p:nvCxnSpPr>
          <p:cNvPr id="6" name="Conector recto de flecha 5"/>
          <p:cNvCxnSpPr/>
          <p:nvPr/>
        </p:nvCxnSpPr>
        <p:spPr>
          <a:xfrm flipV="1">
            <a:off x="3199435" y="1273215"/>
            <a:ext cx="1678330" cy="6597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>
            <a:off x="3239946" y="3900668"/>
            <a:ext cx="1597307" cy="868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Elipse 9"/>
          <p:cNvSpPr/>
          <p:nvPr/>
        </p:nvSpPr>
        <p:spPr>
          <a:xfrm>
            <a:off x="4837253" y="354586"/>
            <a:ext cx="2339050" cy="29326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u="sng" dirty="0" smtClean="0"/>
              <a:t>Inversores no consumidores </a:t>
            </a:r>
            <a:r>
              <a:rPr lang="es-ES" dirty="0" smtClean="0"/>
              <a:t>(-Autónomos</a:t>
            </a:r>
          </a:p>
          <a:p>
            <a:pPr algn="ctr"/>
            <a:r>
              <a:rPr lang="es-ES" dirty="0" smtClean="0"/>
              <a:t>-Compañías mercantiles </a:t>
            </a:r>
          </a:p>
          <a:p>
            <a:pPr algn="ctr"/>
            <a:r>
              <a:rPr lang="es-ES" dirty="0"/>
              <a:t>-</a:t>
            </a:r>
            <a:r>
              <a:rPr lang="es-ES" dirty="0" smtClean="0"/>
              <a:t>otras entidades con ánimo de lucro)</a:t>
            </a:r>
            <a:endParaRPr lang="es-ES" dirty="0"/>
          </a:p>
        </p:txBody>
      </p:sp>
      <p:sp>
        <p:nvSpPr>
          <p:cNvPr id="11" name="Elipse 10"/>
          <p:cNvSpPr/>
          <p:nvPr/>
        </p:nvSpPr>
        <p:spPr>
          <a:xfrm>
            <a:off x="4877765" y="3520551"/>
            <a:ext cx="2298538" cy="276017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u="sng" dirty="0" smtClean="0"/>
              <a:t>Inversores consumidores</a:t>
            </a:r>
          </a:p>
          <a:p>
            <a:pPr algn="ctr"/>
            <a:r>
              <a:rPr lang="es-ES" dirty="0" smtClean="0"/>
              <a:t>(-personas físicas</a:t>
            </a:r>
          </a:p>
          <a:p>
            <a:pPr algn="ctr"/>
            <a:r>
              <a:rPr lang="es-ES" dirty="0" smtClean="0"/>
              <a:t>-Entidades sin ánimo de lucro)</a:t>
            </a:r>
            <a:endParaRPr lang="es-ES" dirty="0"/>
          </a:p>
        </p:txBody>
      </p:sp>
      <p:sp>
        <p:nvSpPr>
          <p:cNvPr id="16" name="CuadroTexto 15"/>
          <p:cNvSpPr txBox="1"/>
          <p:nvPr/>
        </p:nvSpPr>
        <p:spPr>
          <a:xfrm>
            <a:off x="7801337" y="289368"/>
            <a:ext cx="388234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b="1" dirty="0" smtClean="0"/>
              <a:t>Plazo de requisito de </a:t>
            </a:r>
            <a:r>
              <a:rPr lang="es-ES" b="1" dirty="0" err="1" smtClean="0"/>
              <a:t>procedibilidad</a:t>
            </a:r>
            <a:r>
              <a:rPr lang="es-ES" dirty="0" smtClean="0"/>
              <a:t>: Reclamación previa ante SAC/DC de la entidad financiera: </a:t>
            </a:r>
            <a:r>
              <a:rPr lang="es-ES" b="1" u="sng" dirty="0" smtClean="0"/>
              <a:t>2 meses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b="1" dirty="0" smtClean="0"/>
              <a:t>Plazo de resolución de la Reclamación</a:t>
            </a:r>
            <a:r>
              <a:rPr lang="es-ES" dirty="0" smtClean="0"/>
              <a:t>: </a:t>
            </a:r>
            <a:r>
              <a:rPr lang="es-ES" u="sng" dirty="0" smtClean="0"/>
              <a:t>4 meses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b="1" dirty="0" smtClean="0"/>
              <a:t>Aplicación de un amplio nº de causas de inadmisión </a:t>
            </a:r>
            <a:r>
              <a:rPr lang="es-ES" dirty="0" smtClean="0"/>
              <a:t>en la Orden 2502/2012</a:t>
            </a:r>
            <a:endParaRPr lang="es-ES" dirty="0"/>
          </a:p>
        </p:txBody>
      </p:sp>
      <p:sp>
        <p:nvSpPr>
          <p:cNvPr id="17" name="CuadroTexto 16"/>
          <p:cNvSpPr txBox="1"/>
          <p:nvPr/>
        </p:nvSpPr>
        <p:spPr>
          <a:xfrm>
            <a:off x="8153399" y="3287211"/>
            <a:ext cx="36137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b="1" dirty="0" smtClean="0"/>
              <a:t>Plazo de requisito de </a:t>
            </a:r>
            <a:r>
              <a:rPr lang="es-ES" b="1" dirty="0" err="1" smtClean="0"/>
              <a:t>procedibilidad</a:t>
            </a:r>
            <a:r>
              <a:rPr lang="es-ES" dirty="0" smtClean="0"/>
              <a:t>. Reclamación previa ante SAC/DC de la entidad financiera: </a:t>
            </a:r>
            <a:r>
              <a:rPr lang="es-ES" b="1" u="sng" dirty="0" smtClean="0"/>
              <a:t>1 mes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b="1" dirty="0" smtClean="0"/>
              <a:t>Plazo de resolución de la Reclamación</a:t>
            </a:r>
            <a:r>
              <a:rPr lang="es-ES" dirty="0" smtClean="0"/>
              <a:t>: </a:t>
            </a:r>
            <a:r>
              <a:rPr lang="es-ES" u="sng" dirty="0" smtClean="0"/>
              <a:t>90 días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b="1" dirty="0" smtClean="0"/>
              <a:t>Tasadas causas de inadmisión </a:t>
            </a:r>
            <a:r>
              <a:rPr lang="es-ES" dirty="0" smtClean="0"/>
              <a:t>por la LRAL, no caben otras (sólo las imprescindibles y justificadas)</a:t>
            </a:r>
            <a:endParaRPr lang="es-ES" dirty="0"/>
          </a:p>
        </p:txBody>
      </p:sp>
      <p:sp>
        <p:nvSpPr>
          <p:cNvPr id="18" name="Abrir llave 17"/>
          <p:cNvSpPr/>
          <p:nvPr/>
        </p:nvSpPr>
        <p:spPr>
          <a:xfrm>
            <a:off x="7361498" y="354586"/>
            <a:ext cx="567160" cy="2520105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Abrir llave 18"/>
          <p:cNvSpPr/>
          <p:nvPr/>
        </p:nvSpPr>
        <p:spPr>
          <a:xfrm>
            <a:off x="7645078" y="3272013"/>
            <a:ext cx="457199" cy="2993514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203200" y="289368"/>
            <a:ext cx="3835400" cy="12346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Diferencias básicas en función de la condición del reclamante tras la Ley 7/2017</a:t>
            </a:r>
            <a:endParaRPr lang="es-ES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250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8</a:t>
            </a:fld>
            <a:endParaRPr lang="es-ES"/>
          </a:p>
        </p:txBody>
      </p:sp>
      <p:sp>
        <p:nvSpPr>
          <p:cNvPr id="4" name="3 Redondear rectángulo de esquina del mismo lado"/>
          <p:cNvSpPr/>
          <p:nvPr/>
        </p:nvSpPr>
        <p:spPr>
          <a:xfrm>
            <a:off x="873579" y="2544896"/>
            <a:ext cx="3233056" cy="1879322"/>
          </a:xfrm>
          <a:prstGeom prst="round2Same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¿Cuáles </a:t>
            </a:r>
            <a:r>
              <a:rPr lang="es-ES" b="1" dirty="0" smtClean="0">
                <a:solidFill>
                  <a:schemeClr val="tx1"/>
                </a:solidFill>
              </a:rPr>
              <a:t>son las únicas causas tasadas de inadmisión de reclamaciones según la LRAL </a:t>
            </a:r>
            <a:r>
              <a:rPr lang="es-ES" dirty="0" smtClean="0">
                <a:solidFill>
                  <a:schemeClr val="tx1"/>
                </a:solidFill>
              </a:rPr>
              <a:t>(art.18)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919106" y="514349"/>
            <a:ext cx="529045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s-ES" dirty="0"/>
              <a:t>la relativa al requisito previo de </a:t>
            </a:r>
            <a:r>
              <a:rPr lang="es-ES" dirty="0" err="1"/>
              <a:t>procedibilidad</a:t>
            </a:r>
            <a:r>
              <a:rPr lang="es-ES" dirty="0"/>
              <a:t>  ante el SAC de la entidad financiera, ya </a:t>
            </a:r>
            <a:r>
              <a:rPr lang="es-ES" dirty="0" smtClean="0"/>
              <a:t>visto</a:t>
            </a:r>
          </a:p>
          <a:p>
            <a:pPr lvl="0" algn="just"/>
            <a:endParaRPr lang="es-ES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s-ES" dirty="0"/>
              <a:t>Si la reclamación resultare manifiestamente infundada o no se apreciara afectación de los derechos y legítimos intereses del consumidor</a:t>
            </a:r>
            <a:r>
              <a:rPr lang="es-ES" dirty="0" smtClean="0"/>
              <a:t>.</a:t>
            </a:r>
          </a:p>
          <a:p>
            <a:pPr lvl="0" algn="just"/>
            <a:endParaRPr lang="es-ES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s-ES" dirty="0"/>
              <a:t>Si el contenido de la reclamación fuera vejatorio</a:t>
            </a:r>
            <a:r>
              <a:rPr lang="es-ES" dirty="0" smtClean="0"/>
              <a:t>.</a:t>
            </a:r>
          </a:p>
          <a:p>
            <a:pPr lvl="0" algn="just"/>
            <a:endParaRPr lang="es-ES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s-ES" dirty="0"/>
              <a:t>Si el litigio hubiera sido resuelto o planteado ante otra entidad </a:t>
            </a:r>
            <a:r>
              <a:rPr lang="es-ES" dirty="0" smtClean="0"/>
              <a:t>de ADR </a:t>
            </a:r>
            <a:r>
              <a:rPr lang="es-ES" dirty="0"/>
              <a:t>o ante un órgano jurisdiccional. </a:t>
            </a:r>
            <a:endParaRPr lang="es-ES" dirty="0" smtClean="0"/>
          </a:p>
          <a:p>
            <a:pPr lvl="0" algn="just"/>
            <a:endParaRPr lang="es-ES" dirty="0" smtClean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s-ES" dirty="0" smtClean="0"/>
              <a:t>Si </a:t>
            </a:r>
            <a:r>
              <a:rPr lang="es-ES" dirty="0"/>
              <a:t>el consumidor presentara su reclamación ante el SR de la CNMV transcurrido más de 1 año desde la interposición de la misma ante el  SAC de la entidad financiera</a:t>
            </a:r>
            <a:r>
              <a:rPr lang="es-ES" dirty="0" smtClean="0"/>
              <a:t>.</a:t>
            </a:r>
          </a:p>
          <a:p>
            <a:pPr lvl="0"/>
            <a:endParaRPr lang="es-ES" dirty="0"/>
          </a:p>
        </p:txBody>
      </p:sp>
      <p:sp>
        <p:nvSpPr>
          <p:cNvPr id="6" name="5 Abrir llave"/>
          <p:cNvSpPr/>
          <p:nvPr/>
        </p:nvSpPr>
        <p:spPr>
          <a:xfrm>
            <a:off x="4384221" y="416379"/>
            <a:ext cx="1439063" cy="54550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 descr="C:\Users\rosalia\AppData\Local\Microsoft\Windows\INetCache\IE\LGYKB669\question-mark-1363011_64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48" y="596766"/>
            <a:ext cx="4090185" cy="176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1052946" y="5726545"/>
            <a:ext cx="288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Imprescindibles-necesarias</a:t>
            </a:r>
            <a:endParaRPr lang="es-ES" dirty="0"/>
          </a:p>
        </p:txBody>
      </p:sp>
      <p:sp>
        <p:nvSpPr>
          <p:cNvPr id="8" name="Flecha abajo 7"/>
          <p:cNvSpPr/>
          <p:nvPr/>
        </p:nvSpPr>
        <p:spPr>
          <a:xfrm>
            <a:off x="2102724" y="458617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637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9</a:t>
            </a:fld>
            <a:endParaRPr lang="es-ES"/>
          </a:p>
        </p:txBody>
      </p:sp>
      <p:pic>
        <p:nvPicPr>
          <p:cNvPr id="4" name="Imagen 3" descr="Resultado de imagen de imÃ¡genees d e la CNMV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36" y="1091277"/>
            <a:ext cx="3477646" cy="421224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ergamino horizontal 4"/>
          <p:cNvSpPr/>
          <p:nvPr/>
        </p:nvSpPr>
        <p:spPr>
          <a:xfrm>
            <a:off x="4374682" y="1436337"/>
            <a:ext cx="6915752" cy="4813877"/>
          </a:xfrm>
          <a:prstGeom prst="horizont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 CNMV interpreta la LRAL de forma diferente y, considera que siguen operando unas serie de causas de inadmisión , incumpliendo la  LRAL  </a:t>
            </a:r>
            <a:r>
              <a:rPr lang="es-ES" dirty="0" smtClean="0"/>
              <a:t>(DA 1ª , apartado 3. DDU, arts. 1 y  18 )</a:t>
            </a:r>
            <a:endParaRPr lang="es-ES" dirty="0">
              <a:solidFill>
                <a:srgbClr val="00B0F0"/>
              </a:solidFill>
            </a:endParaRPr>
          </a:p>
        </p:txBody>
      </p:sp>
      <p:pic>
        <p:nvPicPr>
          <p:cNvPr id="2050" name="Picture 2" descr="C:\Users\rosalia\AppData\Local\Microsoft\Windows\INetCache\IE\SF4W4XYD\150px-Question_opening-closing.sv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036" y="638375"/>
            <a:ext cx="772516" cy="106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77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10</a:t>
            </a:fld>
            <a:endParaRPr lang="es-ES"/>
          </a:p>
        </p:txBody>
      </p:sp>
      <p:pic>
        <p:nvPicPr>
          <p:cNvPr id="4" name="Imagen 3" descr="Resultado de imagen de imÃ¡genees d e la CNMV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46" y="2440049"/>
            <a:ext cx="3161763" cy="312799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ergamino horizontal 4"/>
          <p:cNvSpPr/>
          <p:nvPr/>
        </p:nvSpPr>
        <p:spPr>
          <a:xfrm>
            <a:off x="3295709" y="-1422305"/>
            <a:ext cx="8133349" cy="8008219"/>
          </a:xfrm>
          <a:prstGeom prst="horizont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b="1" dirty="0"/>
              <a:t>a) </a:t>
            </a:r>
            <a:r>
              <a:rPr lang="es-ES" dirty="0"/>
              <a:t>Cuando se pretenda tramitar reclamaciones…</a:t>
            </a:r>
            <a:r>
              <a:rPr lang="es-ES" b="1" dirty="0"/>
              <a:t> cuyo conocimiento sea competencia de los órganos administrativos, arbitrales o judiciales</a:t>
            </a:r>
            <a:r>
              <a:rPr lang="es-ES" dirty="0"/>
              <a:t> </a:t>
            </a:r>
            <a:r>
              <a:rPr lang="es-ES" sz="2400" dirty="0"/>
              <a:t>(¡?), </a:t>
            </a:r>
            <a:endParaRPr lang="es-ES" sz="2400" dirty="0" smtClean="0"/>
          </a:p>
          <a:p>
            <a:pPr algn="just"/>
            <a:endParaRPr lang="es-ES" dirty="0"/>
          </a:p>
          <a:p>
            <a:pPr algn="just"/>
            <a:r>
              <a:rPr lang="es-ES" b="1" dirty="0"/>
              <a:t>b) </a:t>
            </a:r>
            <a:r>
              <a:rPr lang="es-ES" dirty="0"/>
              <a:t>Cuando en la reclamación se planteen </a:t>
            </a:r>
            <a:r>
              <a:rPr lang="es-ES" b="1" dirty="0"/>
              <a:t>controversias sobre determinados hechos cuya prueba únicamente pueda ser realizada en vía </a:t>
            </a:r>
            <a:r>
              <a:rPr lang="es-ES" b="1" dirty="0" smtClean="0"/>
              <a:t>judicial </a:t>
            </a:r>
            <a:r>
              <a:rPr lang="es-ES" sz="2400" dirty="0" smtClean="0"/>
              <a:t>(¡?),</a:t>
            </a:r>
          </a:p>
          <a:p>
            <a:pPr algn="just"/>
            <a:endParaRPr lang="es-ES" dirty="0"/>
          </a:p>
          <a:p>
            <a:pPr algn="just"/>
            <a:r>
              <a:rPr lang="es-ES" b="1" dirty="0"/>
              <a:t>c) </a:t>
            </a:r>
            <a:r>
              <a:rPr lang="es-ES" dirty="0"/>
              <a:t>Cuando se planteen </a:t>
            </a:r>
            <a:r>
              <a:rPr lang="es-ES" b="1" dirty="0"/>
              <a:t>controversias sobre la cuantificación económica de los daños y perjuicios </a:t>
            </a:r>
            <a:r>
              <a:rPr lang="es-ES" dirty="0"/>
              <a:t>que eventualmente haya podido ocasionar a los usuarios de los servicios financieros la actuación, incluso sancionable, de las entidades sometidas a supervisión, </a:t>
            </a:r>
            <a:r>
              <a:rPr lang="es-ES" b="1" dirty="0"/>
              <a:t>o sobre cualquier otra valoración </a:t>
            </a:r>
            <a:r>
              <a:rPr lang="es-ES" b="1" dirty="0" smtClean="0"/>
              <a:t>económica</a:t>
            </a:r>
            <a:r>
              <a:rPr lang="es-ES" b="1" dirty="0"/>
              <a:t> </a:t>
            </a:r>
            <a:r>
              <a:rPr lang="es-ES" sz="2400" dirty="0"/>
              <a:t>(¡?), </a:t>
            </a:r>
          </a:p>
          <a:p>
            <a:pPr algn="just"/>
            <a:endParaRPr lang="es-ES" dirty="0"/>
          </a:p>
          <a:p>
            <a:pPr algn="just"/>
            <a:r>
              <a:rPr lang="es-ES" b="1" dirty="0"/>
              <a:t>d) </a:t>
            </a:r>
            <a:r>
              <a:rPr lang="es-ES" dirty="0"/>
              <a:t>Cuando la reclamación o queja se fundamente en </a:t>
            </a:r>
            <a:r>
              <a:rPr lang="es-ES" b="1" dirty="0"/>
              <a:t>una controversia cuya resolución requiera necesariamente la valoración de expertos con conocimientos especializados en una materia técnica ajena a la normativa de transparencia y protección de la clientela o a las buenas prácticas y usos </a:t>
            </a:r>
            <a:r>
              <a:rPr lang="es-ES" b="1" dirty="0" smtClean="0"/>
              <a:t>financieros </a:t>
            </a:r>
            <a:r>
              <a:rPr lang="es-ES" sz="2400" dirty="0"/>
              <a:t>(¡?)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6664" y="173255"/>
            <a:ext cx="3249046" cy="197395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dirty="0" smtClean="0">
                <a:solidFill>
                  <a:schemeClr val="tx1"/>
                </a:solidFill>
              </a:rPr>
              <a:t>Causas de inadmisión que la CNMV (Memoria del 2017)</a:t>
            </a:r>
          </a:p>
          <a:p>
            <a:pPr algn="just"/>
            <a:r>
              <a:rPr lang="es-ES" dirty="0" smtClean="0">
                <a:solidFill>
                  <a:schemeClr val="tx1"/>
                </a:solidFill>
              </a:rPr>
              <a:t>mantiene para los inversores -consumidores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34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11</a:t>
            </a:fld>
            <a:endParaRPr lang="es-ES"/>
          </a:p>
        </p:txBody>
      </p:sp>
      <p:pic>
        <p:nvPicPr>
          <p:cNvPr id="6" name="Imagen 5" descr="Imagen relacionad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15296"/>
            <a:ext cx="2667000" cy="324612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Llamada ovalada 7"/>
          <p:cNvSpPr/>
          <p:nvPr/>
        </p:nvSpPr>
        <p:spPr>
          <a:xfrm>
            <a:off x="4282633" y="1053296"/>
            <a:ext cx="3530278" cy="3715474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¿Es una exégesis adecuada la realizada por la CNMV en cuanto a causas de inadmisión?</a:t>
            </a:r>
          </a:p>
          <a:p>
            <a:pPr algn="ctr"/>
            <a:endParaRPr lang="es-ES" dirty="0"/>
          </a:p>
          <a:p>
            <a:pPr algn="ctr"/>
            <a:endParaRPr lang="es-ES" dirty="0" smtClean="0"/>
          </a:p>
          <a:p>
            <a:pPr algn="ctr"/>
            <a:r>
              <a:rPr lang="es-ES" dirty="0" smtClean="0"/>
              <a:t>Mi respuesta es negativa</a:t>
            </a:r>
            <a:endParaRPr lang="es-ES" dirty="0"/>
          </a:p>
        </p:txBody>
      </p:sp>
      <p:sp>
        <p:nvSpPr>
          <p:cNvPr id="9" name="Llamada de nube 8"/>
          <p:cNvSpPr/>
          <p:nvPr/>
        </p:nvSpPr>
        <p:spPr>
          <a:xfrm>
            <a:off x="8704161" y="0"/>
            <a:ext cx="3240911" cy="4143737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Interpretación</a:t>
            </a:r>
          </a:p>
          <a:p>
            <a:pPr algn="ctr"/>
            <a:r>
              <a:rPr lang="es-ES" dirty="0" smtClean="0"/>
              <a:t>ERRADA, </a:t>
            </a:r>
          </a:p>
          <a:p>
            <a:pPr algn="ctr"/>
            <a:r>
              <a:rPr lang="es-ES" dirty="0" smtClean="0"/>
              <a:t>INTERESADA</a:t>
            </a:r>
          </a:p>
          <a:p>
            <a:pPr algn="ctr"/>
            <a:r>
              <a:rPr lang="es-ES" dirty="0" smtClean="0"/>
              <a:t>CONTRARIA A LA LEY (LITERALIDAD Y ESPÍRITU)</a:t>
            </a:r>
            <a:endParaRPr lang="es-ES" dirty="0"/>
          </a:p>
        </p:txBody>
      </p:sp>
      <p:cxnSp>
        <p:nvCxnSpPr>
          <p:cNvPr id="5" name="4 Conector recto de flecha"/>
          <p:cNvCxnSpPr/>
          <p:nvPr/>
        </p:nvCxnSpPr>
        <p:spPr>
          <a:xfrm flipV="1">
            <a:off x="7247823" y="2911033"/>
            <a:ext cx="1309036" cy="8909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redondeado 3"/>
          <p:cNvSpPr/>
          <p:nvPr/>
        </p:nvSpPr>
        <p:spPr>
          <a:xfrm>
            <a:off x="6613071" y="4980215"/>
            <a:ext cx="4433620" cy="10123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¿Se ha quejado alguna asociación de consumidores?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206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12</a:t>
            </a:fld>
            <a:endParaRPr lang="es-ES"/>
          </a:p>
        </p:txBody>
      </p:sp>
      <p:sp>
        <p:nvSpPr>
          <p:cNvPr id="4" name="Llamada ovalada 3"/>
          <p:cNvSpPr/>
          <p:nvPr/>
        </p:nvSpPr>
        <p:spPr>
          <a:xfrm>
            <a:off x="4302493" y="160014"/>
            <a:ext cx="4019471" cy="1546726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200" dirty="0" smtClean="0"/>
              <a:t>LRAL </a:t>
            </a:r>
            <a:r>
              <a:rPr lang="es-ES" dirty="0" smtClean="0"/>
              <a:t>: DA 1ª apartados 2 y 3.</a:t>
            </a:r>
            <a:endParaRPr lang="es-ES" dirty="0"/>
          </a:p>
        </p:txBody>
      </p:sp>
      <p:pic>
        <p:nvPicPr>
          <p:cNvPr id="2050" name="Picture 2" descr="Resultado de imagen de imÃ¡genes de sistemas extrajudiciales de resoluciÃ³n de conflic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399" y="4784436"/>
            <a:ext cx="3980373" cy="157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n de imÃ¡genes de sistemas extrajudiciales de resoluciÃ³n de conflic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09070"/>
            <a:ext cx="3513291" cy="192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74835" y="373581"/>
            <a:ext cx="2675823" cy="10010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Marco jurídico futuro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6 Explosión 1"/>
          <p:cNvSpPr/>
          <p:nvPr/>
        </p:nvSpPr>
        <p:spPr>
          <a:xfrm>
            <a:off x="6892466" y="2271629"/>
            <a:ext cx="3840481" cy="2030931"/>
          </a:xfrm>
          <a:prstGeom prst="irregularSeal1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solidFill>
                  <a:schemeClr val="tx1"/>
                </a:solidFill>
              </a:rPr>
              <a:t>Muy incierto</a:t>
            </a:r>
            <a:endParaRPr lang="es-ES" sz="2800" dirty="0">
              <a:solidFill>
                <a:schemeClr val="tx1"/>
              </a:solidFill>
            </a:endParaRPr>
          </a:p>
        </p:txBody>
      </p:sp>
      <p:sp>
        <p:nvSpPr>
          <p:cNvPr id="8" name="7 Llamada de flecha a la derecha"/>
          <p:cNvSpPr/>
          <p:nvPr/>
        </p:nvSpPr>
        <p:spPr>
          <a:xfrm>
            <a:off x="574836" y="2079057"/>
            <a:ext cx="6056874" cy="2945525"/>
          </a:xfrm>
          <a:prstGeom prst="rightArrow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2800" dirty="0" smtClean="0">
                <a:solidFill>
                  <a:schemeClr val="tx1"/>
                </a:solidFill>
              </a:rPr>
              <a:t>Se  confía su regulación a una Ley posterior (el plazo incumplido)</a:t>
            </a:r>
          </a:p>
          <a:p>
            <a:pPr algn="just"/>
            <a:endParaRPr lang="es-ES" sz="2800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2800" dirty="0" smtClean="0">
                <a:solidFill>
                  <a:schemeClr val="tx1"/>
                </a:solidFill>
              </a:rPr>
              <a:t>Sólo se avanza que será una </a:t>
            </a:r>
            <a:r>
              <a:rPr lang="es-ES" sz="2800" u="sng" dirty="0" smtClean="0">
                <a:solidFill>
                  <a:schemeClr val="tx1"/>
                </a:solidFill>
              </a:rPr>
              <a:t>única</a:t>
            </a:r>
            <a:r>
              <a:rPr lang="es-ES" sz="2800" dirty="0" smtClean="0">
                <a:solidFill>
                  <a:schemeClr val="tx1"/>
                </a:solidFill>
              </a:rPr>
              <a:t> entidad pública</a:t>
            </a:r>
            <a:endParaRPr lang="es-ES" sz="2800" dirty="0">
              <a:solidFill>
                <a:schemeClr val="tx1"/>
              </a:solidFill>
            </a:endParaRPr>
          </a:p>
        </p:txBody>
      </p:sp>
      <p:sp>
        <p:nvSpPr>
          <p:cNvPr id="9" name="8 Flecha abajo"/>
          <p:cNvSpPr/>
          <p:nvPr/>
        </p:nvSpPr>
        <p:spPr>
          <a:xfrm>
            <a:off x="1912746" y="1374609"/>
            <a:ext cx="484632" cy="664262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erecha"/>
          <p:cNvSpPr/>
          <p:nvPr/>
        </p:nvSpPr>
        <p:spPr>
          <a:xfrm>
            <a:off x="3250658" y="691061"/>
            <a:ext cx="978408" cy="484632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8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13</a:t>
            </a:fld>
            <a:endParaRPr lang="es-ES"/>
          </a:p>
        </p:txBody>
      </p:sp>
      <p:pic>
        <p:nvPicPr>
          <p:cNvPr id="2050" name="Picture 2" descr="Resultado de imagen de imÃ¡genes de sistemas extrajudiciales de resoluciÃ³n de conflic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399" y="4784436"/>
            <a:ext cx="3980373" cy="157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n de imÃ¡genes de sistemas extrajudiciales de resoluciÃ³n de conflic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09070"/>
            <a:ext cx="3513291" cy="192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74835" y="373581"/>
            <a:ext cx="7405383" cy="10765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Marco jurídico futuro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8 Flecha abajo"/>
          <p:cNvSpPr/>
          <p:nvPr/>
        </p:nvSpPr>
        <p:spPr>
          <a:xfrm>
            <a:off x="4038600" y="1596281"/>
            <a:ext cx="484632" cy="664262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redondeado 5"/>
          <p:cNvSpPr/>
          <p:nvPr/>
        </p:nvSpPr>
        <p:spPr>
          <a:xfrm>
            <a:off x="2059710" y="2881744"/>
            <a:ext cx="4488872" cy="32659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dirty="0" smtClean="0"/>
              <a:t>Un sector doctrinal aboga porque la entidad futura funcione de forma semejante a como acontece con el ADR sectorial en el Reino Unido -</a:t>
            </a:r>
            <a:r>
              <a:rPr lang="es-ES" i="1" dirty="0" smtClean="0"/>
              <a:t> </a:t>
            </a:r>
            <a:r>
              <a:rPr lang="es-ES" i="1" dirty="0" err="1" smtClean="0"/>
              <a:t>Financial</a:t>
            </a:r>
            <a:r>
              <a:rPr lang="es-ES" i="1" dirty="0" smtClean="0"/>
              <a:t> Ombudsman </a:t>
            </a:r>
            <a:r>
              <a:rPr lang="es-ES" i="1" dirty="0" err="1" smtClean="0"/>
              <a:t>Service</a:t>
            </a:r>
            <a:r>
              <a:rPr lang="es-ES" dirty="0" smtClean="0"/>
              <a:t> </a:t>
            </a:r>
            <a:r>
              <a:rPr lang="es-ES" dirty="0"/>
              <a:t>(FOS</a:t>
            </a:r>
            <a:r>
              <a:rPr lang="es-ES" dirty="0" smtClean="0"/>
              <a:t>):</a:t>
            </a:r>
          </a:p>
          <a:p>
            <a:pPr algn="ctr"/>
            <a:endParaRPr lang="es-ES" dirty="0" smtClean="0"/>
          </a:p>
          <a:p>
            <a:pPr algn="just"/>
            <a:r>
              <a:rPr lang="es-ES" dirty="0" smtClean="0"/>
              <a:t>-se contemple la mediación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-en su caso, la resolución que emita sea vinculante para la empresa financiera (al menos si es favorable para el consumidor)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825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Rosalía Estupiñán Cáceres/Beatriz Fonticiella Hernández   Pyto I+D La CNMV y la tutela del inversor minorista: explorando nuevas posibilidades (DER 2015/67119r)</a:t>
            </a:r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9534-D4C8-4E9E-BA8C-97277A0CC134}" type="slidenum">
              <a:rPr lang="es-ES" smtClean="0"/>
              <a:t>14</a:t>
            </a:fld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1662544" y="2946401"/>
            <a:ext cx="10021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¡Muchas gracias por su atención!</a:t>
            </a:r>
            <a:endParaRPr lang="es-E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4" descr="https://iicongresotricontinentalmediacion.ulpgc.es/images/slider/LasPalma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206" y="3654542"/>
            <a:ext cx="5726630" cy="222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s://iicongresotricontinentalmediacion.ulpgc.es/images/imgGenericas/CiudadJustici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44" y="145041"/>
            <a:ext cx="4204114" cy="280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13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1001</Words>
  <Application>Microsoft Office PowerPoint</Application>
  <PresentationFormat>Personalizado</PresentationFormat>
  <Paragraphs>120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rosalia</cp:lastModifiedBy>
  <cp:revision>46</cp:revision>
  <cp:lastPrinted>2018-10-25T08:09:28Z</cp:lastPrinted>
  <dcterms:created xsi:type="dcterms:W3CDTF">2018-10-22T17:12:42Z</dcterms:created>
  <dcterms:modified xsi:type="dcterms:W3CDTF">2018-11-10T13:54:15Z</dcterms:modified>
</cp:coreProperties>
</file>